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64" r:id="rId4"/>
    <p:sldMasterId id="2147483667" r:id="rId5"/>
  </p:sldMasterIdLst>
  <p:notesMasterIdLst>
    <p:notesMasterId r:id="rId8"/>
  </p:notesMasterIdLst>
  <p:sldIdLst>
    <p:sldId id="637" r:id="rId6"/>
    <p:sldId id="702" r:id="rId7"/>
    <p:sldId id="623" r:id="rId9"/>
    <p:sldId id="624" r:id="rId10"/>
    <p:sldId id="661" r:id="rId11"/>
    <p:sldId id="663" r:id="rId12"/>
    <p:sldId id="666" r:id="rId13"/>
    <p:sldId id="697" r:id="rId14"/>
    <p:sldId id="698" r:id="rId15"/>
    <p:sldId id="670" r:id="rId16"/>
    <p:sldId id="675" r:id="rId17"/>
    <p:sldId id="700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EAF"/>
    <a:srgbClr val="07C9C4"/>
    <a:srgbClr val="D3D5D6"/>
    <a:srgbClr val="26B5A9"/>
    <a:srgbClr val="151716"/>
    <a:srgbClr val="00006C"/>
    <a:srgbClr val="8195A3"/>
    <a:srgbClr val="000000"/>
    <a:srgbClr val="F1F4F8"/>
    <a:srgbClr val="0CB6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06" autoAdjust="0"/>
    <p:restoredTop sz="95434" autoAdjust="0"/>
  </p:normalViewPr>
  <p:slideViewPr>
    <p:cSldViewPr snapToGrid="0">
      <p:cViewPr varScale="1">
        <p:scale>
          <a:sx n="111" d="100"/>
          <a:sy n="111" d="100"/>
        </p:scale>
        <p:origin x="62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33178-B0D2-4D18-A1A6-149F71C605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D4C706-B552-48CF-B615-B4F29AB3EE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246F-34DA-44E6-8733-349B97B07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DF7E0-E390-400D-B731-BBC9AC8CB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246F-34DA-44E6-8733-349B97B07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DF7E0-E390-400D-B731-BBC9AC8CB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246F-34DA-44E6-8733-349B97B07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DF7E0-E390-400D-B731-BBC9AC8CB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54276" y="0"/>
            <a:ext cx="10287001" cy="6858000"/>
          </a:xfrm>
          <a:prstGeom prst="rect">
            <a:avLst/>
          </a:prstGeom>
        </p:spPr>
      </p:pic>
      <p:sp>
        <p:nvSpPr>
          <p:cNvPr id="6" name="išļiḍè"/>
          <p:cNvSpPr/>
          <p:nvPr userDrawn="1"/>
        </p:nvSpPr>
        <p:spPr>
          <a:xfrm>
            <a:off x="0" y="0"/>
            <a:ext cx="464224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îś1ïďè"/>
          <p:cNvSpPr/>
          <p:nvPr userDrawn="1"/>
        </p:nvSpPr>
        <p:spPr>
          <a:xfrm>
            <a:off x="0" y="5878286"/>
            <a:ext cx="4642248" cy="9797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6109861"/>
            <a:ext cx="3651251" cy="180659"/>
          </a:xfrm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>
              <a:buNone/>
              <a:defRPr lang="zh-CN" altLang="en-US" sz="800" b="0" dirty="0" smtClean="0">
                <a:ln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/>
            <a:r>
              <a:rPr lang="en-US" altLang="zh-CN" dirty="0"/>
              <a:t>www.islide.cc</a:t>
            </a:r>
            <a:endParaRPr lang="en-US" altLang="zh-CN" dirty="0"/>
          </a:p>
        </p:txBody>
      </p:sp>
      <p:sp>
        <p:nvSpPr>
          <p:cNvPr id="17" name="标题 16"/>
          <p:cNvSpPr>
            <a:spLocks noGrp="1"/>
          </p:cNvSpPr>
          <p:nvPr>
            <p:ph type="ctrTitle" hasCustomPrompt="1"/>
          </p:nvPr>
        </p:nvSpPr>
        <p:spPr>
          <a:xfrm>
            <a:off x="661068" y="1796222"/>
            <a:ext cx="3966150" cy="812530"/>
          </a:xfrm>
        </p:spPr>
        <p:txBody>
          <a:bodyPr vert="horz" wrap="none" anchor="t">
            <a:spAutoFit/>
          </a:bodyPr>
          <a:lstStyle>
            <a:lvl1pPr algn="l">
              <a:defRPr sz="5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12" name="ïṧļîďè"/>
          <p:cNvSpPr/>
          <p:nvPr userDrawn="1"/>
        </p:nvSpPr>
        <p:spPr>
          <a:xfrm flipH="1">
            <a:off x="4642248" y="5878286"/>
            <a:ext cx="673100" cy="9797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91286" tIns="45643" rIns="91286" bIns="45643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lIns="91286" tIns="45643" rIns="91286" bIns="45643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lIns="91286" tIns="45643" rIns="91286" bIns="45643"/>
          <a:lstStyle>
            <a:lvl1pPr>
              <a:defRPr/>
            </a:lvl1pPr>
          </a:lstStyle>
          <a:p>
            <a:pPr defTabSz="913130">
              <a:defRPr/>
            </a:pPr>
            <a:fld id="{13703D54-E0C1-4896-BF00-0149F1915B7D}" type="datetime1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lIns="91286" tIns="45643" rIns="91286" bIns="45643"/>
          <a:lstStyle>
            <a:lvl1pPr>
              <a:defRPr/>
            </a:lvl1pPr>
          </a:lstStyle>
          <a:p>
            <a:pPr defTabSz="913130"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lIns="91286" tIns="45643" rIns="91286" bIns="45643"/>
          <a:lstStyle>
            <a:lvl1pPr>
              <a:defRPr/>
            </a:lvl1pPr>
          </a:lstStyle>
          <a:p>
            <a:pPr defTabSz="913130">
              <a:defRPr/>
            </a:pPr>
            <a:fld id="{61366379-05D7-4F49-8882-5125BA3C85EF}" type="slidenum">
              <a:rPr lang="zh-CN" altLang="en-US" smtClean="0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rPr lang="zh-CN" altLang="en-US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rPr lang="zh-CN" altLang="en-US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rPr lang="zh-CN" altLang="en-US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246F-34DA-44E6-8733-349B97B07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DF7E0-E390-400D-B731-BBC9AC8CB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rPr lang="zh-CN" altLang="en-US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rPr lang="zh-CN" altLang="en-US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rPr lang="zh-CN" altLang="en-US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rPr lang="zh-CN" altLang="en-US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rPr lang="zh-CN" altLang="en-US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rPr lang="zh-CN" altLang="en-US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rPr lang="zh-CN" altLang="en-US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FAB-C28B-D746-8E5C-B063916A9B2A}" type="datetimeFigureOut">
              <a:rPr lang="zh-CN" altLang="en-US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81C3C-5CA9-7E48-AE08-5220F28019FF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246F-34DA-44E6-8733-349B97B07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DF7E0-E390-400D-B731-BBC9AC8CB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246F-34DA-44E6-8733-349B97B07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DF7E0-E390-400D-B731-BBC9AC8CB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246F-34DA-44E6-8733-349B97B07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DF7E0-E390-400D-B731-BBC9AC8CB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246F-34DA-44E6-8733-349B97B07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DF7E0-E390-400D-B731-BBC9AC8CB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246F-34DA-44E6-8733-349B97B07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DF7E0-E390-400D-B731-BBC9AC8CB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246F-34DA-44E6-8733-349B97B07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DF7E0-E390-400D-B731-BBC9AC8CB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8246F-34DA-44E6-8733-349B97B07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DF7E0-E390-400D-B731-BBC9AC8CB9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8246F-34DA-44E6-8733-349B97B07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DF7E0-E390-400D-B731-BBC9AC8CB9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hf hdr="0" ftr="0" dt="0"/>
  <p:txStyles>
    <p:titleStyle>
      <a:lvl1pPr algn="ctr" defTabSz="1217295" rtl="0" eaLnBrk="1" latinLnBrk="0" hangingPunct="1">
        <a:spcBef>
          <a:spcPct val="0"/>
        </a:spcBef>
        <a:buNone/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565" indent="-456565" algn="l" defTabSz="121729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8695" indent="-380365" algn="l" defTabSz="121729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1460" indent="-304165" algn="l" defTabSz="121729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29790" indent="-304165" algn="l" defTabSz="121729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38755" indent="-304165" algn="l" defTabSz="1217295" rtl="0" eaLnBrk="1" latinLnBrk="0" hangingPunct="1">
        <a:spcBef>
          <a:spcPct val="20000"/>
        </a:spcBef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47085" indent="-304165" algn="l" defTabSz="12172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56050" indent="-304165" algn="l" defTabSz="12172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64380" indent="-304165" algn="l" defTabSz="12172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72710" indent="-304165" algn="l" defTabSz="12172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33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295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625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459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292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125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0215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68545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hf hdr="0" ftr="0" dt="0"/>
  <p:txStyles>
    <p:titleStyle>
      <a:lvl1pPr algn="ctr" defTabSz="1217930" rtl="0" eaLnBrk="1" latinLnBrk="0" hangingPunct="1">
        <a:spcBef>
          <a:spcPct val="0"/>
        </a:spcBef>
        <a:buNone/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565" indent="-456565" algn="l" defTabSz="1217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80365" algn="l" defTabSz="121793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095" indent="-304165" algn="l" defTabSz="1217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1060" indent="-304165" algn="l" defTabSz="121793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0025" indent="-304165" algn="l" defTabSz="1217930" rtl="0" eaLnBrk="1" latinLnBrk="0" hangingPunct="1">
        <a:spcBef>
          <a:spcPct val="20000"/>
        </a:spcBef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48990" indent="-304165" algn="l" defTabSz="1217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955" indent="-304165" algn="l" defTabSz="1217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920" indent="-304165" algn="l" defTabSz="1217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885" indent="-304165" algn="l" defTabSz="1217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965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93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895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86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825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79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2755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1720" algn="l" defTabSz="121793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1FFAB-C28B-D746-8E5C-B063916A9B2A}" type="datetimeFigureOut">
              <a:rPr lang="zh-CN" altLang="en-US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81C3C-5CA9-7E48-AE08-5220F28019FF}" type="slidenum">
              <a:rPr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4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hemeOverride" Target="../theme/themeOverride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3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86264" y="-75025"/>
            <a:ext cx="12278264" cy="69270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lîḑé"/>
          <p:cNvSpPr/>
          <p:nvPr/>
        </p:nvSpPr>
        <p:spPr>
          <a:xfrm>
            <a:off x="1434011" y="4269835"/>
            <a:ext cx="10757989" cy="2582149"/>
          </a:xfrm>
          <a:prstGeom prst="rect">
            <a:avLst/>
          </a:prstGeom>
          <a:solidFill>
            <a:srgbClr val="00BE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465234" y="4269834"/>
            <a:ext cx="9323977" cy="2582150"/>
            <a:chOff x="1434011" y="0"/>
            <a:chExt cx="9323977" cy="685800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9203991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434011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2988007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542003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095999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649995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757988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087" y="4269833"/>
            <a:ext cx="3873227" cy="258215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434011" y="-75024"/>
            <a:ext cx="9323977" cy="4275849"/>
            <a:chOff x="1434011" y="0"/>
            <a:chExt cx="9323977" cy="68580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9203991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434011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988007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542003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095999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649995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757988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íṣ1ïḑê"/>
          <p:cNvSpPr/>
          <p:nvPr/>
        </p:nvSpPr>
        <p:spPr>
          <a:xfrm>
            <a:off x="0" y="-75023"/>
            <a:ext cx="1434009" cy="1371600"/>
          </a:xfrm>
          <a:prstGeom prst="rect">
            <a:avLst/>
          </a:prstGeom>
          <a:solidFill>
            <a:srgbClr val="00BE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isļíḍè"/>
          <p:cNvSpPr/>
          <p:nvPr/>
        </p:nvSpPr>
        <p:spPr>
          <a:xfrm>
            <a:off x="2990708" y="1581707"/>
            <a:ext cx="1561889" cy="135126"/>
          </a:xfrm>
          <a:prstGeom prst="rect">
            <a:avLst/>
          </a:prstGeom>
          <a:solidFill>
            <a:srgbClr val="00BE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53E5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386694" y="5989517"/>
            <a:ext cx="276230" cy="276230"/>
            <a:chOff x="11344431" y="5995533"/>
            <a:chExt cx="276230" cy="27623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5" name="i$ḷîḋé"/>
            <p:cNvSpPr/>
            <p:nvPr/>
          </p:nvSpPr>
          <p:spPr>
            <a:xfrm>
              <a:off x="11344431" y="5995533"/>
              <a:ext cx="276230" cy="2762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î$lïdê"/>
            <p:cNvSpPr/>
            <p:nvPr/>
          </p:nvSpPr>
          <p:spPr>
            <a:xfrm rot="2700000" flipV="1">
              <a:off x="11442712" y="6105900"/>
              <a:ext cx="58153" cy="58153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  <a:gd name="connsiteX4" fmla="*/ 0 w 152400"/>
                <a:gd name="connsiteY4" fmla="*/ 0 h 152400"/>
                <a:gd name="connsiteX0-1" fmla="*/ 0 w 152400"/>
                <a:gd name="connsiteY0-2" fmla="*/ 0 h 152400"/>
                <a:gd name="connsiteX1-3" fmla="*/ 152400 w 152400"/>
                <a:gd name="connsiteY1-4" fmla="*/ 0 h 152400"/>
                <a:gd name="connsiteX2-5" fmla="*/ 152400 w 152400"/>
                <a:gd name="connsiteY2-6" fmla="*/ 152400 h 152400"/>
                <a:gd name="connsiteX3-7" fmla="*/ 0 w 152400"/>
                <a:gd name="connsiteY3-8" fmla="*/ 152400 h 152400"/>
                <a:gd name="connsiteX4-9" fmla="*/ 91440 w 152400"/>
                <a:gd name="connsiteY4-10" fmla="*/ 91440 h 152400"/>
                <a:gd name="connsiteX0-11" fmla="*/ 0 w 152400"/>
                <a:gd name="connsiteY0-12" fmla="*/ 0 h 152400"/>
                <a:gd name="connsiteX1-13" fmla="*/ 152400 w 152400"/>
                <a:gd name="connsiteY1-14" fmla="*/ 0 h 152400"/>
                <a:gd name="connsiteX2-15" fmla="*/ 152400 w 152400"/>
                <a:gd name="connsiteY2-16" fmla="*/ 152400 h 152400"/>
                <a:gd name="connsiteX3-17" fmla="*/ 0 w 152400"/>
                <a:gd name="connsiteY3-18" fmla="*/ 152400 h 152400"/>
                <a:gd name="connsiteX0-19" fmla="*/ 152400 w 152400"/>
                <a:gd name="connsiteY0-20" fmla="*/ 0 h 152400"/>
                <a:gd name="connsiteX1-21" fmla="*/ 152400 w 152400"/>
                <a:gd name="connsiteY1-22" fmla="*/ 152400 h 152400"/>
                <a:gd name="connsiteX2-23" fmla="*/ 0 w 152400"/>
                <a:gd name="connsiteY2-24" fmla="*/ 152400 h 152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52400" h="152400">
                  <a:moveTo>
                    <a:pt x="152400" y="0"/>
                  </a:moveTo>
                  <a:lnTo>
                    <a:pt x="152400" y="152400"/>
                  </a:lnTo>
                  <a:lnTo>
                    <a:pt x="0" y="152400"/>
                  </a:lnTo>
                </a:path>
              </a:pathLst>
            </a:custGeom>
            <a:grpFill/>
            <a:ln cap="rnd">
              <a:solidFill>
                <a:srgbClr val="F4E95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7" name="íslîḋê"/>
          <p:cNvSpPr/>
          <p:nvPr/>
        </p:nvSpPr>
        <p:spPr>
          <a:xfrm rot="18900000" flipH="1" flipV="1">
            <a:off x="10844374" y="6098556"/>
            <a:ext cx="58153" cy="58153"/>
          </a:xfrm>
          <a:custGeom>
            <a:avLst/>
            <a:gdLst>
              <a:gd name="connsiteX0" fmla="*/ 0 w 152400"/>
              <a:gd name="connsiteY0" fmla="*/ 0 h 152400"/>
              <a:gd name="connsiteX1" fmla="*/ 152400 w 152400"/>
              <a:gd name="connsiteY1" fmla="*/ 0 h 152400"/>
              <a:gd name="connsiteX2" fmla="*/ 152400 w 152400"/>
              <a:gd name="connsiteY2" fmla="*/ 152400 h 152400"/>
              <a:gd name="connsiteX3" fmla="*/ 0 w 152400"/>
              <a:gd name="connsiteY3" fmla="*/ 152400 h 152400"/>
              <a:gd name="connsiteX4" fmla="*/ 0 w 152400"/>
              <a:gd name="connsiteY4" fmla="*/ 0 h 152400"/>
              <a:gd name="connsiteX0-1" fmla="*/ 0 w 152400"/>
              <a:gd name="connsiteY0-2" fmla="*/ 0 h 152400"/>
              <a:gd name="connsiteX1-3" fmla="*/ 152400 w 152400"/>
              <a:gd name="connsiteY1-4" fmla="*/ 0 h 152400"/>
              <a:gd name="connsiteX2-5" fmla="*/ 152400 w 152400"/>
              <a:gd name="connsiteY2-6" fmla="*/ 152400 h 152400"/>
              <a:gd name="connsiteX3-7" fmla="*/ 0 w 152400"/>
              <a:gd name="connsiteY3-8" fmla="*/ 152400 h 152400"/>
              <a:gd name="connsiteX4-9" fmla="*/ 91440 w 152400"/>
              <a:gd name="connsiteY4-10" fmla="*/ 91440 h 152400"/>
              <a:gd name="connsiteX0-11" fmla="*/ 0 w 152400"/>
              <a:gd name="connsiteY0-12" fmla="*/ 0 h 152400"/>
              <a:gd name="connsiteX1-13" fmla="*/ 152400 w 152400"/>
              <a:gd name="connsiteY1-14" fmla="*/ 0 h 152400"/>
              <a:gd name="connsiteX2-15" fmla="*/ 152400 w 152400"/>
              <a:gd name="connsiteY2-16" fmla="*/ 152400 h 152400"/>
              <a:gd name="connsiteX3-17" fmla="*/ 0 w 152400"/>
              <a:gd name="connsiteY3-18" fmla="*/ 152400 h 152400"/>
              <a:gd name="connsiteX0-19" fmla="*/ 152400 w 152400"/>
              <a:gd name="connsiteY0-20" fmla="*/ 0 h 152400"/>
              <a:gd name="connsiteX1-21" fmla="*/ 152400 w 152400"/>
              <a:gd name="connsiteY1-22" fmla="*/ 152400 h 152400"/>
              <a:gd name="connsiteX2-23" fmla="*/ 0 w 152400"/>
              <a:gd name="connsiteY2-24" fmla="*/ 152400 h 152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52400" h="152400">
                <a:moveTo>
                  <a:pt x="152400" y="0"/>
                </a:moveTo>
                <a:lnTo>
                  <a:pt x="152400" y="152400"/>
                </a:lnTo>
                <a:lnTo>
                  <a:pt x="0" y="152400"/>
                </a:lnTo>
              </a:path>
            </a:pathLst>
          </a:custGeom>
          <a:noFill/>
          <a:ln cap="rnd">
            <a:solidFill>
              <a:srgbClr val="999B9D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î$ḷíḑe"/>
          <p:cNvSpPr txBox="1"/>
          <p:nvPr/>
        </p:nvSpPr>
        <p:spPr>
          <a:xfrm>
            <a:off x="2876648" y="817096"/>
            <a:ext cx="8613484" cy="21236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694690" eaLnBrk="0" hangingPunct="0"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食物" panose="020B0603050302020204" pitchFamily="34" charset="2"/>
                <a:ea typeface="微软雅黑" panose="020B0503020204020204" pitchFamily="34" charset="-122"/>
                <a:sym typeface="+mn-ea"/>
              </a:rPr>
              <a:t>西安欧亚学院</a:t>
            </a:r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食物" panose="020B0603050302020204" pitchFamily="34" charset="2"/>
                <a:ea typeface="微软雅黑" panose="020B0503020204020204" pitchFamily="34" charset="-122"/>
                <a:sym typeface="+mn-ea"/>
              </a:rPr>
              <a:t>模</a:t>
            </a:r>
            <a:r>
              <a:rPr lang="zh-CN" alt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食物" panose="020B0603050302020204" pitchFamily="34" charset="2"/>
                <a:ea typeface="微软雅黑" panose="020B0503020204020204" pitchFamily="34" charset="-122"/>
                <a:sym typeface="+mn-ea"/>
              </a:rPr>
              <a:t>板</a:t>
            </a:r>
            <a:endParaRPr lang="en-US" altLang="zh-CN" sz="6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işļïḓê"/>
          <p:cNvSpPr/>
          <p:nvPr/>
        </p:nvSpPr>
        <p:spPr>
          <a:xfrm>
            <a:off x="1418196" y="4263519"/>
            <a:ext cx="686912" cy="657017"/>
          </a:xfrm>
          <a:prstGeom prst="rect">
            <a:avLst/>
          </a:prstGeom>
          <a:solidFill>
            <a:srgbClr val="00BE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</a:t>
            </a:r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en-US" altLang="zh-CN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486172" y="3025820"/>
            <a:ext cx="1134209" cy="87924"/>
            <a:chOff x="8176846" y="1740876"/>
            <a:chExt cx="1134209" cy="87924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9620381" y="2940754"/>
            <a:ext cx="17663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 descr="未标题-1_画板 1"/>
          <p:cNvPicPr>
            <a:picLocks noChangeAspect="1"/>
          </p:cNvPicPr>
          <p:nvPr/>
        </p:nvPicPr>
        <p:blipFill>
          <a:blip r:embed="rId2"/>
          <a:srcRect t="30274" r="16391" b="31077"/>
          <a:stretch>
            <a:fillRect/>
          </a:stretch>
        </p:blipFill>
        <p:spPr>
          <a:xfrm>
            <a:off x="8982075" y="346710"/>
            <a:ext cx="3007995" cy="983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880933" y="3666253"/>
            <a:ext cx="6917844" cy="2356782"/>
            <a:chOff x="831641" y="3681354"/>
            <a:chExt cx="8689549" cy="296037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40058" b="26910"/>
            <a:stretch>
              <a:fillRect/>
            </a:stretch>
          </p:blipFill>
          <p:spPr>
            <a:xfrm>
              <a:off x="5240871" y="3681354"/>
              <a:ext cx="4280319" cy="2948046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954" r="2676"/>
            <a:stretch>
              <a:fillRect/>
            </a:stretch>
          </p:blipFill>
          <p:spPr>
            <a:xfrm>
              <a:off x="831641" y="3681354"/>
              <a:ext cx="4266139" cy="2960370"/>
            </a:xfrm>
            <a:prstGeom prst="rect">
              <a:avLst/>
            </a:prstGeom>
          </p:spPr>
        </p:pic>
      </p:grpSp>
      <p:sp>
        <p:nvSpPr>
          <p:cNvPr id="4" name="í$ľîḍé"/>
          <p:cNvSpPr/>
          <p:nvPr/>
        </p:nvSpPr>
        <p:spPr>
          <a:xfrm>
            <a:off x="8255429" y="2161098"/>
            <a:ext cx="5622637" cy="5622637"/>
          </a:xfrm>
          <a:prstGeom prst="ellipse">
            <a:avLst/>
          </a:prstGeom>
          <a:solidFill>
            <a:srgbClr val="00BEAF"/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ïṥḻïḍè"/>
          <p:cNvCxnSpPr/>
          <p:nvPr/>
        </p:nvCxnSpPr>
        <p:spPr>
          <a:xfrm>
            <a:off x="1" y="6253245"/>
            <a:ext cx="121919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îŝḻiḍê"/>
          <p:cNvSpPr/>
          <p:nvPr/>
        </p:nvSpPr>
        <p:spPr>
          <a:xfrm>
            <a:off x="812748" y="1203339"/>
            <a:ext cx="5460225" cy="794064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 indent="-228600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文化是方向，战略是过程。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íṥļíḓé"/>
          <p:cNvSpPr txBox="1"/>
          <p:nvPr/>
        </p:nvSpPr>
        <p:spPr>
          <a:xfrm>
            <a:off x="812748" y="1855544"/>
            <a:ext cx="7047575" cy="1530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欧亚未来十年目标：成为中国一流的国际化应用型本科民办高校为出发点，梳理文化的十四五规划目标。十四五期间，对欧亚的教学模式、管理模式、服务模式，校园环境以及数字化校园都提出了明确目标，我们将围绕这些目标从文化的角度来进行分析和分解，确定文化建设的十四五规划。</a:t>
            </a:r>
            <a:endParaRPr lang="en-US" altLang="zh-CN" sz="1600" dirty="0"/>
          </a:p>
        </p:txBody>
      </p:sp>
      <p:cxnSp>
        <p:nvCxnSpPr>
          <p:cNvPr id="14" name="iṩḷiďè"/>
          <p:cNvCxnSpPr/>
          <p:nvPr/>
        </p:nvCxnSpPr>
        <p:spPr>
          <a:xfrm>
            <a:off x="10430590" y="0"/>
            <a:ext cx="0" cy="68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90500" y="0"/>
            <a:ext cx="532765" cy="765175"/>
          </a:xfrm>
          <a:prstGeom prst="rect">
            <a:avLst/>
          </a:prstGeom>
          <a:solidFill>
            <a:srgbClr val="00BEA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ko-KR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2748" y="480211"/>
            <a:ext cx="3671329" cy="524503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食物" panose="020B0603050302020204" pitchFamily="34" charset="2"/>
                <a:ea typeface="微软雅黑" panose="020B0503020204020204" pitchFamily="34" charset="-122"/>
                <a:sym typeface="+mn-ea"/>
              </a:rPr>
              <a:t>文化建设十四五规划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十四五文化发展思路</a:t>
            </a:r>
            <a:br>
              <a:rPr lang="en-US" altLang="zh-CN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章节内页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74397" y="2161098"/>
            <a:ext cx="1134209" cy="87924"/>
            <a:chOff x="8176846" y="1740876"/>
            <a:chExt cx="1134209" cy="87924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636408" y="1220371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章节主题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440651" y="1280323"/>
            <a:ext cx="1134209" cy="87924"/>
            <a:chOff x="8176846" y="1740876"/>
            <a:chExt cx="1134209" cy="8792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008606" y="2076032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0500" y="0"/>
            <a:ext cx="532765" cy="765175"/>
          </a:xfrm>
          <a:prstGeom prst="rect">
            <a:avLst/>
          </a:prstGeom>
          <a:solidFill>
            <a:srgbClr val="00BEA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>
            <a:noAutofit/>
          </a:bodyPr>
          <a:lstStyle/>
          <a:p>
            <a:pPr marL="0" indent="0" algn="ctr" defTabSz="91440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ko-KR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16200000">
            <a:off x="8943567" y="2261584"/>
            <a:ext cx="3262432" cy="14800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000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553828" y="0"/>
            <a:ext cx="16815226" cy="8930578"/>
            <a:chOff x="-553828" y="0"/>
            <a:chExt cx="16815226" cy="8930578"/>
          </a:xfrm>
        </p:grpSpPr>
        <p:sp>
          <p:nvSpPr>
            <p:cNvPr id="8" name="íSḻiḍê"/>
            <p:cNvSpPr/>
            <p:nvPr/>
          </p:nvSpPr>
          <p:spPr>
            <a:xfrm>
              <a:off x="-553828" y="2303177"/>
              <a:ext cx="6627401" cy="6627401"/>
            </a:xfrm>
            <a:prstGeom prst="ellipse">
              <a:avLst/>
            </a:prstGeom>
            <a:solidFill>
              <a:srgbClr val="00BEAF"/>
            </a:solidFill>
            <a:ln>
              <a:noFill/>
            </a:ln>
            <a:effectLst>
              <a:softEdge rad="1270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îsḷiḑê"/>
            <p:cNvCxnSpPr/>
            <p:nvPr/>
          </p:nvCxnSpPr>
          <p:spPr>
            <a:xfrm>
              <a:off x="8715177" y="0"/>
              <a:ext cx="0" cy="6858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ïṣlíḑé"/>
            <p:cNvCxnSpPr/>
            <p:nvPr/>
          </p:nvCxnSpPr>
          <p:spPr>
            <a:xfrm>
              <a:off x="-11875" y="6139047"/>
              <a:ext cx="12192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ŝlíďè"/>
            <p:cNvSpPr/>
            <p:nvPr/>
          </p:nvSpPr>
          <p:spPr>
            <a:xfrm>
              <a:off x="7485698" y="1900967"/>
              <a:ext cx="8775700" cy="1446550"/>
            </a:xfrm>
            <a:prstGeom prst="rect">
              <a:avLst/>
            </a:prstGeom>
          </p:spPr>
          <p:txBody>
            <a:bodyPr wrap="square" anchor="b" anchorCtr="0">
              <a:spAutoFit/>
            </a:bodyPr>
            <a:lstStyle/>
            <a:p>
              <a:pPr>
                <a:buSzPct val="25000"/>
              </a:pPr>
              <a:endParaRPr lang="en-US" altLang="zh-CN" sz="8800" b="1" dirty="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354" y="1069053"/>
            <a:ext cx="2855587" cy="494131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319756" y="2619328"/>
            <a:ext cx="466360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顶层设计思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顶层设计思考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以价值观办学为指导思想的欧亚核心精神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以学生为中心的教育教学文化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注重价值观适应性的教师发展文化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基于热爱与兴趣的应用型研究文化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自我更新、兼容并包的开放办学文化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2748" y="480211"/>
            <a:ext cx="3671329" cy="524503"/>
          </a:xfrm>
          <a:prstGeom prst="rect">
            <a:avLst/>
          </a:prstGeom>
          <a:noFill/>
          <a:ln w="0">
            <a:noFill/>
          </a:ln>
        </p:spPr>
        <p:txBody>
          <a:bodyPr vert="horz" wrap="square" lIns="89535" tIns="46355" rIns="89535" bIns="46355" anchor="t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食物" panose="020B0603050302020204" pitchFamily="34" charset="2"/>
                <a:ea typeface="微软雅黑" panose="020B0503020204020204" pitchFamily="34" charset="-122"/>
                <a:sym typeface="+mn-ea"/>
              </a:rPr>
              <a:t>文化建设十四五规划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lang="zh-CN" altLang="en-US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十四五文化发展思路</a:t>
            </a:r>
            <a:br>
              <a:rPr lang="en-US" altLang="zh-CN" sz="1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896066" y="3087926"/>
            <a:ext cx="1134209" cy="87924"/>
            <a:chOff x="8176846" y="1740876"/>
            <a:chExt cx="1134209" cy="8792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533386" y="2065895"/>
            <a:ext cx="16459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480589" y="2684784"/>
            <a:ext cx="1134209" cy="87924"/>
            <a:chOff x="8176846" y="1740876"/>
            <a:chExt cx="1134209" cy="87924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8021815" y="2989789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章节内页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240852" y="5287128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045095" y="5394287"/>
            <a:ext cx="1134209" cy="87924"/>
            <a:chOff x="8176846" y="1740876"/>
            <a:chExt cx="1134209" cy="87924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86264" y="-75025"/>
            <a:ext cx="12278264" cy="69270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lîḑé"/>
          <p:cNvSpPr/>
          <p:nvPr/>
        </p:nvSpPr>
        <p:spPr>
          <a:xfrm>
            <a:off x="1434011" y="4269835"/>
            <a:ext cx="10757989" cy="2582149"/>
          </a:xfrm>
          <a:prstGeom prst="rect">
            <a:avLst/>
          </a:prstGeom>
          <a:solidFill>
            <a:srgbClr val="00BE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465234" y="4269834"/>
            <a:ext cx="9323977" cy="2582150"/>
            <a:chOff x="1434011" y="0"/>
            <a:chExt cx="9323977" cy="685800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9203991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434011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2988007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542003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095999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649995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0757988" y="0"/>
              <a:ext cx="0" cy="685800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087" y="4269833"/>
            <a:ext cx="3873227" cy="258215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434011" y="-75024"/>
            <a:ext cx="9323977" cy="4275849"/>
            <a:chOff x="1434011" y="0"/>
            <a:chExt cx="9323977" cy="68580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9203991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434011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988007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542003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095999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649995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757988" y="0"/>
              <a:ext cx="0" cy="6858000"/>
            </a:xfrm>
            <a:prstGeom prst="line">
              <a:avLst/>
            </a:prstGeom>
            <a:ln>
              <a:solidFill>
                <a:srgbClr val="999B9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isļíḍè"/>
          <p:cNvSpPr/>
          <p:nvPr/>
        </p:nvSpPr>
        <p:spPr>
          <a:xfrm>
            <a:off x="2990708" y="1581707"/>
            <a:ext cx="1561889" cy="135126"/>
          </a:xfrm>
          <a:prstGeom prst="rect">
            <a:avLst/>
          </a:prstGeom>
          <a:solidFill>
            <a:srgbClr val="00BE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53E5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 rot="10800000">
            <a:off x="11386694" y="5989517"/>
            <a:ext cx="276230" cy="276230"/>
            <a:chOff x="11344431" y="5995533"/>
            <a:chExt cx="276230" cy="27623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4" name="i$ḷîḋé"/>
            <p:cNvSpPr/>
            <p:nvPr/>
          </p:nvSpPr>
          <p:spPr>
            <a:xfrm>
              <a:off x="11344431" y="5995533"/>
              <a:ext cx="276230" cy="27623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î$lïdê"/>
            <p:cNvSpPr/>
            <p:nvPr/>
          </p:nvSpPr>
          <p:spPr>
            <a:xfrm rot="2700000" flipV="1">
              <a:off x="11442712" y="6105900"/>
              <a:ext cx="58153" cy="58153"/>
            </a:xfrm>
            <a:custGeom>
              <a:avLst/>
              <a:gdLst>
                <a:gd name="connsiteX0" fmla="*/ 0 w 152400"/>
                <a:gd name="connsiteY0" fmla="*/ 0 h 152400"/>
                <a:gd name="connsiteX1" fmla="*/ 152400 w 152400"/>
                <a:gd name="connsiteY1" fmla="*/ 0 h 152400"/>
                <a:gd name="connsiteX2" fmla="*/ 152400 w 152400"/>
                <a:gd name="connsiteY2" fmla="*/ 152400 h 152400"/>
                <a:gd name="connsiteX3" fmla="*/ 0 w 152400"/>
                <a:gd name="connsiteY3" fmla="*/ 152400 h 152400"/>
                <a:gd name="connsiteX4" fmla="*/ 0 w 152400"/>
                <a:gd name="connsiteY4" fmla="*/ 0 h 152400"/>
                <a:gd name="connsiteX0-1" fmla="*/ 0 w 152400"/>
                <a:gd name="connsiteY0-2" fmla="*/ 0 h 152400"/>
                <a:gd name="connsiteX1-3" fmla="*/ 152400 w 152400"/>
                <a:gd name="connsiteY1-4" fmla="*/ 0 h 152400"/>
                <a:gd name="connsiteX2-5" fmla="*/ 152400 w 152400"/>
                <a:gd name="connsiteY2-6" fmla="*/ 152400 h 152400"/>
                <a:gd name="connsiteX3-7" fmla="*/ 0 w 152400"/>
                <a:gd name="connsiteY3-8" fmla="*/ 152400 h 152400"/>
                <a:gd name="connsiteX4-9" fmla="*/ 91440 w 152400"/>
                <a:gd name="connsiteY4-10" fmla="*/ 91440 h 152400"/>
                <a:gd name="connsiteX0-11" fmla="*/ 0 w 152400"/>
                <a:gd name="connsiteY0-12" fmla="*/ 0 h 152400"/>
                <a:gd name="connsiteX1-13" fmla="*/ 152400 w 152400"/>
                <a:gd name="connsiteY1-14" fmla="*/ 0 h 152400"/>
                <a:gd name="connsiteX2-15" fmla="*/ 152400 w 152400"/>
                <a:gd name="connsiteY2-16" fmla="*/ 152400 h 152400"/>
                <a:gd name="connsiteX3-17" fmla="*/ 0 w 152400"/>
                <a:gd name="connsiteY3-18" fmla="*/ 152400 h 152400"/>
                <a:gd name="connsiteX0-19" fmla="*/ 152400 w 152400"/>
                <a:gd name="connsiteY0-20" fmla="*/ 0 h 152400"/>
                <a:gd name="connsiteX1-21" fmla="*/ 152400 w 152400"/>
                <a:gd name="connsiteY1-22" fmla="*/ 152400 h 152400"/>
                <a:gd name="connsiteX2-23" fmla="*/ 0 w 152400"/>
                <a:gd name="connsiteY2-24" fmla="*/ 152400 h 152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152400" h="152400">
                  <a:moveTo>
                    <a:pt x="152400" y="0"/>
                  </a:moveTo>
                  <a:lnTo>
                    <a:pt x="152400" y="152400"/>
                  </a:lnTo>
                  <a:lnTo>
                    <a:pt x="0" y="152400"/>
                  </a:lnTo>
                </a:path>
              </a:pathLst>
            </a:custGeom>
            <a:grpFill/>
            <a:ln cap="rnd">
              <a:solidFill>
                <a:srgbClr val="F4E95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6" name="íslîḋê"/>
          <p:cNvSpPr/>
          <p:nvPr/>
        </p:nvSpPr>
        <p:spPr>
          <a:xfrm rot="18900000" flipH="1" flipV="1">
            <a:off x="10844374" y="6098556"/>
            <a:ext cx="58153" cy="58153"/>
          </a:xfrm>
          <a:custGeom>
            <a:avLst/>
            <a:gdLst>
              <a:gd name="connsiteX0" fmla="*/ 0 w 152400"/>
              <a:gd name="connsiteY0" fmla="*/ 0 h 152400"/>
              <a:gd name="connsiteX1" fmla="*/ 152400 w 152400"/>
              <a:gd name="connsiteY1" fmla="*/ 0 h 152400"/>
              <a:gd name="connsiteX2" fmla="*/ 152400 w 152400"/>
              <a:gd name="connsiteY2" fmla="*/ 152400 h 152400"/>
              <a:gd name="connsiteX3" fmla="*/ 0 w 152400"/>
              <a:gd name="connsiteY3" fmla="*/ 152400 h 152400"/>
              <a:gd name="connsiteX4" fmla="*/ 0 w 152400"/>
              <a:gd name="connsiteY4" fmla="*/ 0 h 152400"/>
              <a:gd name="connsiteX0-1" fmla="*/ 0 w 152400"/>
              <a:gd name="connsiteY0-2" fmla="*/ 0 h 152400"/>
              <a:gd name="connsiteX1-3" fmla="*/ 152400 w 152400"/>
              <a:gd name="connsiteY1-4" fmla="*/ 0 h 152400"/>
              <a:gd name="connsiteX2-5" fmla="*/ 152400 w 152400"/>
              <a:gd name="connsiteY2-6" fmla="*/ 152400 h 152400"/>
              <a:gd name="connsiteX3-7" fmla="*/ 0 w 152400"/>
              <a:gd name="connsiteY3-8" fmla="*/ 152400 h 152400"/>
              <a:gd name="connsiteX4-9" fmla="*/ 91440 w 152400"/>
              <a:gd name="connsiteY4-10" fmla="*/ 91440 h 152400"/>
              <a:gd name="connsiteX0-11" fmla="*/ 0 w 152400"/>
              <a:gd name="connsiteY0-12" fmla="*/ 0 h 152400"/>
              <a:gd name="connsiteX1-13" fmla="*/ 152400 w 152400"/>
              <a:gd name="connsiteY1-14" fmla="*/ 0 h 152400"/>
              <a:gd name="connsiteX2-15" fmla="*/ 152400 w 152400"/>
              <a:gd name="connsiteY2-16" fmla="*/ 152400 h 152400"/>
              <a:gd name="connsiteX3-17" fmla="*/ 0 w 152400"/>
              <a:gd name="connsiteY3-18" fmla="*/ 152400 h 152400"/>
              <a:gd name="connsiteX0-19" fmla="*/ 152400 w 152400"/>
              <a:gd name="connsiteY0-20" fmla="*/ 0 h 152400"/>
              <a:gd name="connsiteX1-21" fmla="*/ 152400 w 152400"/>
              <a:gd name="connsiteY1-22" fmla="*/ 152400 h 152400"/>
              <a:gd name="connsiteX2-23" fmla="*/ 0 w 152400"/>
              <a:gd name="connsiteY2-24" fmla="*/ 152400 h 152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52400" h="152400">
                <a:moveTo>
                  <a:pt x="152400" y="0"/>
                </a:moveTo>
                <a:lnTo>
                  <a:pt x="152400" y="152400"/>
                </a:lnTo>
                <a:lnTo>
                  <a:pt x="0" y="152400"/>
                </a:lnTo>
              </a:path>
            </a:pathLst>
          </a:custGeom>
          <a:noFill/>
          <a:ln cap="rnd">
            <a:solidFill>
              <a:srgbClr val="999B9D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î$ḷíḑe"/>
          <p:cNvSpPr txBox="1"/>
          <p:nvPr/>
        </p:nvSpPr>
        <p:spPr>
          <a:xfrm>
            <a:off x="2902527" y="1223508"/>
            <a:ext cx="5240810" cy="21236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694690" eaLnBrk="0" hangingPunct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sz="9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THANKS</a:t>
            </a:r>
            <a:r>
              <a:rPr lang="en-US" altLang="zh-CN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lang="en-US" altLang="zh-CN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9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işļïḓê"/>
          <p:cNvSpPr/>
          <p:nvPr/>
        </p:nvSpPr>
        <p:spPr>
          <a:xfrm>
            <a:off x="1418196" y="4263519"/>
            <a:ext cx="686912" cy="657017"/>
          </a:xfrm>
          <a:prstGeom prst="rect">
            <a:avLst/>
          </a:prstGeom>
          <a:solidFill>
            <a:srgbClr val="00BE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íṣ1ïḑê"/>
          <p:cNvSpPr/>
          <p:nvPr/>
        </p:nvSpPr>
        <p:spPr>
          <a:xfrm>
            <a:off x="0" y="-75023"/>
            <a:ext cx="1434009" cy="1371600"/>
          </a:xfrm>
          <a:prstGeom prst="rect">
            <a:avLst/>
          </a:prstGeom>
          <a:solidFill>
            <a:srgbClr val="00BE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3" name="组合 32"/>
          <p:cNvGrpSpPr/>
          <p:nvPr/>
        </p:nvGrpSpPr>
        <p:grpSpPr>
          <a:xfrm>
            <a:off x="7834485" y="2562665"/>
            <a:ext cx="1134209" cy="87924"/>
            <a:chOff x="8176846" y="1740876"/>
            <a:chExt cx="1134209" cy="87924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8968694" y="2477599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Arial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封底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未标题-1_画板 1"/>
          <p:cNvPicPr>
            <a:picLocks noChangeAspect="1"/>
          </p:cNvPicPr>
          <p:nvPr/>
        </p:nvPicPr>
        <p:blipFill>
          <a:blip r:embed="rId2"/>
          <a:srcRect t="30274" r="16391" b="31077"/>
          <a:stretch>
            <a:fillRect/>
          </a:stretch>
        </p:blipFill>
        <p:spPr>
          <a:xfrm>
            <a:off x="8982075" y="346710"/>
            <a:ext cx="3007995" cy="9836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sļîď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ïsľiḑe"/>
          <p:cNvSpPr/>
          <p:nvPr/>
        </p:nvSpPr>
        <p:spPr>
          <a:xfrm rot="5400000" flipH="1">
            <a:off x="4483357" y="6032241"/>
            <a:ext cx="989046" cy="662476"/>
          </a:xfrm>
          <a:prstGeom prst="rect">
            <a:avLst/>
          </a:prstGeom>
          <a:solidFill>
            <a:srgbClr val="26B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îṩļîḋé"/>
          <p:cNvSpPr txBox="1"/>
          <p:nvPr/>
        </p:nvSpPr>
        <p:spPr>
          <a:xfrm>
            <a:off x="660400" y="600473"/>
            <a:ext cx="1638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LOGO </a:t>
            </a:r>
            <a:r>
              <a:rPr lang="en-US" altLang="zh-CN" sz="100" b="1" smtClean="0">
                <a:solidFill>
                  <a:schemeClr val="bg1"/>
                </a:solidFill>
              </a:rPr>
              <a:t> </a:t>
            </a:r>
            <a:r>
              <a:rPr lang="en-US" altLang="zh-CN" b="1" smtClean="0">
                <a:solidFill>
                  <a:schemeClr val="bg1"/>
                </a:solidFill>
              </a:rPr>
              <a:t>H</a:t>
            </a:r>
            <a:r>
              <a:rPr lang="en-US" altLang="zh-CN" sz="135" b="1" smtClean="0">
                <a:solidFill>
                  <a:schemeClr val="bg1"/>
                </a:solidFill>
              </a:rPr>
              <a:t> </a:t>
            </a:r>
            <a:r>
              <a:rPr lang="en-US" altLang="zh-CN" b="1" dirty="0">
                <a:solidFill>
                  <a:schemeClr val="bg1"/>
                </a:solidFill>
              </a:rPr>
              <a:t>ERE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5" name="ïsľiḑe"/>
          <p:cNvSpPr/>
          <p:nvPr/>
        </p:nvSpPr>
        <p:spPr>
          <a:xfrm rot="5400000">
            <a:off x="-611157" y="611155"/>
            <a:ext cx="5868955" cy="4646645"/>
          </a:xfrm>
          <a:prstGeom prst="rect">
            <a:avLst/>
          </a:prstGeom>
          <a:solidFill>
            <a:srgbClr val="26B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9" name="ïS1ïḍè"/>
          <p:cNvSpPr>
            <a:spLocks noGrp="1"/>
          </p:cNvSpPr>
          <p:nvPr>
            <p:ph type="body" sz="quarter" idx="11"/>
          </p:nvPr>
        </p:nvSpPr>
        <p:spPr>
          <a:xfrm>
            <a:off x="473364" y="6469428"/>
            <a:ext cx="1601621" cy="180659"/>
          </a:xfrm>
        </p:spPr>
        <p:txBody>
          <a:bodyPr/>
          <a:lstStyle/>
          <a:p>
            <a:r>
              <a:rPr lang="en-US" altLang="zh-CN" sz="1100" dirty="0" smtClean="0"/>
              <a:t>www.eurasia.edu</a:t>
            </a:r>
            <a:endParaRPr lang="en-US" altLang="zh-CN" sz="1100" dirty="0"/>
          </a:p>
        </p:txBody>
      </p:sp>
      <p:sp>
        <p:nvSpPr>
          <p:cNvPr id="50" name="î$ḷïďê"/>
          <p:cNvSpPr>
            <a:spLocks noGrp="1"/>
          </p:cNvSpPr>
          <p:nvPr>
            <p:ph type="ctrTitle"/>
          </p:nvPr>
        </p:nvSpPr>
        <p:spPr>
          <a:xfrm>
            <a:off x="344613" y="2123766"/>
            <a:ext cx="4031873" cy="1631216"/>
          </a:xfrm>
        </p:spPr>
        <p:txBody>
          <a:bodyPr vert="horz"/>
          <a:lstStyle/>
          <a:p>
            <a:pPr lvl="0" defTabSz="694690" eaLnBrk="0" hangingPunct="0">
              <a:lnSpc>
                <a:spcPct val="100000"/>
              </a:lnSpc>
              <a:spcBef>
                <a:spcPts val="0"/>
              </a:spcBef>
              <a:defRPr/>
            </a:pPr>
            <a:r>
              <a:rPr lang="zh-CN" altLang="en-US" sz="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食物" panose="020B0603050302020204" pitchFamily="34" charset="2"/>
                <a:ea typeface="微软雅黑" panose="020B0503020204020204" pitchFamily="34" charset="-122"/>
                <a:sym typeface="+mn-ea"/>
              </a:rPr>
              <a:t>西安欧亚学</a:t>
            </a:r>
            <a:r>
              <a:rPr lang="zh-CN" altLang="en-US" sz="5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食物" panose="020B0603050302020204" pitchFamily="34" charset="2"/>
                <a:ea typeface="微软雅黑" panose="020B0503020204020204" pitchFamily="34" charset="-122"/>
                <a:sym typeface="+mn-ea"/>
              </a:rPr>
              <a:t>院</a:t>
            </a:r>
            <a:br>
              <a:rPr lang="en-US" altLang="zh-CN" sz="5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食物" panose="020B0603050302020204" pitchFamily="34" charset="2"/>
                <a:ea typeface="微软雅黑" panose="020B0503020204020204" pitchFamily="34" charset="-122"/>
                <a:sym typeface="+mn-ea"/>
              </a:rPr>
            </a:br>
            <a:r>
              <a:rPr lang="en-US" altLang="zh-CN" sz="5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食物" panose="020B0603050302020204" pitchFamily="34" charset="2"/>
                <a:ea typeface="微软雅黑" panose="020B0503020204020204" pitchFamily="34" charset="-122"/>
                <a:sym typeface="+mn-ea"/>
              </a:rPr>
              <a:t>模板</a:t>
            </a:r>
            <a:endParaRPr lang="en-US" altLang="zh-CN" sz="5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ïṥľiḓê"/>
          <p:cNvSpPr txBox="1"/>
          <p:nvPr/>
        </p:nvSpPr>
        <p:spPr>
          <a:xfrm>
            <a:off x="383688" y="5439608"/>
            <a:ext cx="2592387" cy="286232"/>
          </a:xfrm>
          <a:prstGeom prst="rect">
            <a:avLst/>
          </a:prstGeom>
        </p:spPr>
        <p:txBody>
          <a:bodyPr vert="horz"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牌传播部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iśľïďè"/>
          <p:cNvGrpSpPr/>
          <p:nvPr userDrawn="1"/>
        </p:nvGrpSpPr>
        <p:grpSpPr>
          <a:xfrm rot="5400000" flipH="1">
            <a:off x="4957926" y="6498844"/>
            <a:ext cx="54641" cy="100521"/>
            <a:chOff x="11887013" y="3328194"/>
            <a:chExt cx="101963" cy="187578"/>
          </a:xfrm>
        </p:grpSpPr>
        <p:cxnSp>
          <p:nvCxnSpPr>
            <p:cNvPr id="43" name="islidé"/>
            <p:cNvCxnSpPr/>
            <p:nvPr userDrawn="1"/>
          </p:nvCxnSpPr>
          <p:spPr>
            <a:xfrm flipH="1">
              <a:off x="11887013" y="3328194"/>
              <a:ext cx="101963" cy="10196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î$1iḓê"/>
            <p:cNvCxnSpPr/>
            <p:nvPr userDrawn="1"/>
          </p:nvCxnSpPr>
          <p:spPr>
            <a:xfrm flipH="1" flipV="1">
              <a:off x="11887013" y="3413809"/>
              <a:ext cx="101963" cy="10196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ïṩlîdè"/>
          <p:cNvGrpSpPr/>
          <p:nvPr userDrawn="1"/>
        </p:nvGrpSpPr>
        <p:grpSpPr>
          <a:xfrm rot="5400000">
            <a:off x="4957926" y="6196346"/>
            <a:ext cx="54641" cy="100521"/>
            <a:chOff x="11887013" y="3328194"/>
            <a:chExt cx="101963" cy="187578"/>
          </a:xfrm>
        </p:grpSpPr>
        <p:cxnSp>
          <p:nvCxnSpPr>
            <p:cNvPr id="47" name="îśḷíďê"/>
            <p:cNvCxnSpPr/>
            <p:nvPr userDrawn="1"/>
          </p:nvCxnSpPr>
          <p:spPr>
            <a:xfrm flipH="1">
              <a:off x="11887013" y="3328194"/>
              <a:ext cx="101963" cy="101961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ïṥ1ïḋè"/>
            <p:cNvCxnSpPr/>
            <p:nvPr userDrawn="1"/>
          </p:nvCxnSpPr>
          <p:spPr>
            <a:xfrm flipH="1" flipV="1">
              <a:off x="11887013" y="3413809"/>
              <a:ext cx="101963" cy="101963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</a:t>
            </a:r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en-US" altLang="zh-CN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75418" y="3980737"/>
            <a:ext cx="1134209" cy="87924"/>
            <a:chOff x="8176846" y="1740876"/>
            <a:chExt cx="1134209" cy="87924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709627" y="3895671"/>
            <a:ext cx="17663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075" y="512445"/>
            <a:ext cx="2417445" cy="6959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şḷîḋ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íṥ1íḋé"/>
          <p:cNvSpPr txBox="1"/>
          <p:nvPr/>
        </p:nvSpPr>
        <p:spPr>
          <a:xfrm>
            <a:off x="325490" y="357356"/>
            <a:ext cx="12103100" cy="20774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sz="12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  <a:r>
              <a:rPr kumimoji="0" lang="en-US" altLang="zh-CN" sz="1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zh-CN" sz="129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TENTS</a:t>
            </a:r>
            <a:endParaRPr kumimoji="0" lang="en-US" altLang="zh-CN" sz="129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alpha val="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ïs1iḓe"/>
          <p:cNvSpPr/>
          <p:nvPr/>
        </p:nvSpPr>
        <p:spPr>
          <a:xfrm>
            <a:off x="8871761" y="-1930931"/>
            <a:ext cx="6044612" cy="6044612"/>
          </a:xfrm>
          <a:prstGeom prst="ellipse">
            <a:avLst/>
          </a:prstGeom>
          <a:solidFill>
            <a:srgbClr val="00BEAF"/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îṣlïḋé"/>
          <p:cNvSpPr txBox="1"/>
          <p:nvPr/>
        </p:nvSpPr>
        <p:spPr>
          <a:xfrm>
            <a:off x="809172" y="934437"/>
            <a:ext cx="28495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食物" panose="020B0603050302020204" pitchFamily="34" charset="2"/>
                <a:ea typeface="微软雅黑" panose="020B0503020204020204" pitchFamily="34" charset="-122"/>
              </a:rPr>
              <a:t>目录</a:t>
            </a:r>
            <a:endParaRPr lang="en-US" altLang="zh-CN" sz="5400" b="1" dirty="0">
              <a:solidFill>
                <a:schemeClr val="tx1">
                  <a:lumMod val="75000"/>
                  <a:lumOff val="25000"/>
                </a:schemeClr>
              </a:solidFill>
              <a:latin typeface="食物" panose="020B0603050302020204" pitchFamily="34" charset="2"/>
              <a:ea typeface="微软雅黑" panose="020B0503020204020204" pitchFamily="34" charset="-122"/>
            </a:endParaRPr>
          </a:p>
        </p:txBody>
      </p:sp>
      <p:sp>
        <p:nvSpPr>
          <p:cNvPr id="59" name="îṩḷídé"/>
          <p:cNvSpPr txBox="1"/>
          <p:nvPr/>
        </p:nvSpPr>
        <p:spPr>
          <a:xfrm>
            <a:off x="3381821" y="2696845"/>
            <a:ext cx="1599015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lvl="0" algn="just">
              <a:spcAft>
                <a:spcPts val="0"/>
              </a:spcAft>
            </a:pPr>
            <a:r>
              <a:rPr lang="zh-CN" altLang="zh-CN" sz="2000" kern="10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十三五回顾</a:t>
            </a:r>
            <a:endParaRPr lang="en-US" altLang="zh-CN" sz="2000" kern="100" dirty="0">
              <a:solidFill>
                <a:srgbClr val="00BE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58" name="iṡlïdé"/>
          <p:cNvCxnSpPr/>
          <p:nvPr/>
        </p:nvCxnSpPr>
        <p:spPr>
          <a:xfrm flipH="1">
            <a:off x="3751312" y="3637793"/>
            <a:ext cx="944165" cy="0"/>
          </a:xfrm>
          <a:prstGeom prst="line">
            <a:avLst/>
          </a:prstGeom>
          <a:ln w="1905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îslïḍe"/>
          <p:cNvSpPr txBox="1"/>
          <p:nvPr/>
        </p:nvSpPr>
        <p:spPr>
          <a:xfrm>
            <a:off x="5579007" y="2791276"/>
            <a:ext cx="3178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600" b="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zh-CN" sz="2000" b="1" kern="10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外部环境分析（</a:t>
            </a:r>
            <a:r>
              <a:rPr lang="en-US" altLang="zh-CN" sz="2000" b="1" kern="10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PESTC</a:t>
            </a:r>
            <a:r>
              <a:rPr lang="zh-CN" altLang="zh-CN" sz="2000" b="1" kern="10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en-US" altLang="zh-CN" sz="2000" b="1" kern="100" dirty="0">
              <a:solidFill>
                <a:srgbClr val="00BE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4" name="îṡļîďé"/>
          <p:cNvCxnSpPr/>
          <p:nvPr/>
        </p:nvCxnSpPr>
        <p:spPr>
          <a:xfrm flipH="1">
            <a:off x="6459756" y="3637793"/>
            <a:ext cx="944165" cy="0"/>
          </a:xfrm>
          <a:prstGeom prst="line">
            <a:avLst/>
          </a:prstGeom>
          <a:ln w="1905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iŝļîďê"/>
          <p:cNvSpPr txBox="1"/>
          <p:nvPr/>
        </p:nvSpPr>
        <p:spPr>
          <a:xfrm>
            <a:off x="8871761" y="2785178"/>
            <a:ext cx="2035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600" b="0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defRPr>
            </a:lvl1pPr>
          </a:lstStyle>
          <a:p>
            <a:pPr algn="just">
              <a:lnSpc>
                <a:spcPct val="100000"/>
              </a:lnSpc>
            </a:pPr>
            <a:r>
              <a:rPr lang="zh-CN" altLang="en-US" sz="2000" b="1" kern="10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标杆院校分析</a:t>
            </a:r>
            <a:endParaRPr lang="en-US" altLang="zh-CN" sz="2000" b="1" kern="100" dirty="0">
              <a:solidFill>
                <a:srgbClr val="00BE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0" name="í$liďè"/>
          <p:cNvCxnSpPr/>
          <p:nvPr/>
        </p:nvCxnSpPr>
        <p:spPr>
          <a:xfrm flipH="1">
            <a:off x="9168200" y="3637793"/>
            <a:ext cx="944165" cy="0"/>
          </a:xfrm>
          <a:prstGeom prst="line">
            <a:avLst/>
          </a:prstGeom>
          <a:ln w="19050"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íSḷîḍé"/>
          <p:cNvSpPr txBox="1"/>
          <p:nvPr/>
        </p:nvSpPr>
        <p:spPr>
          <a:xfrm>
            <a:off x="3667919" y="1866542"/>
            <a:ext cx="998991" cy="8402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5400" b="0" dirty="0">
              <a:solidFill>
                <a:srgbClr val="00BE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íśḷide"/>
          <p:cNvSpPr txBox="1"/>
          <p:nvPr/>
        </p:nvSpPr>
        <p:spPr>
          <a:xfrm>
            <a:off x="6299852" y="1866542"/>
            <a:ext cx="998991" cy="8402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5400" b="0" dirty="0">
              <a:solidFill>
                <a:srgbClr val="00BE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íŝľïḑé"/>
          <p:cNvSpPr txBox="1"/>
          <p:nvPr/>
        </p:nvSpPr>
        <p:spPr>
          <a:xfrm>
            <a:off x="9018219" y="1866542"/>
            <a:ext cx="998991" cy="8402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5400" b="0" dirty="0">
              <a:solidFill>
                <a:srgbClr val="00BE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îṩḷídé"/>
          <p:cNvSpPr txBox="1"/>
          <p:nvPr/>
        </p:nvSpPr>
        <p:spPr>
          <a:xfrm>
            <a:off x="3009854" y="5042073"/>
            <a:ext cx="3078029" cy="49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r>
              <a:rPr lang="en-US" altLang="zh-CN" sz="2000" kern="10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000" kern="10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十四五</a:t>
            </a:r>
            <a:r>
              <a:rPr lang="en-US" altLang="zh-CN" sz="2000" kern="10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000" kern="10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发展</a:t>
            </a:r>
            <a:r>
              <a:rPr lang="zh-CN" altLang="en-US" sz="2000" kern="10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规划</a:t>
            </a:r>
            <a:endParaRPr lang="en-US" altLang="zh-CN" sz="2000" kern="100" dirty="0">
              <a:solidFill>
                <a:srgbClr val="00BE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7" name="iṡlïdé"/>
          <p:cNvCxnSpPr/>
          <p:nvPr/>
        </p:nvCxnSpPr>
        <p:spPr>
          <a:xfrm flipH="1">
            <a:off x="3751312" y="6858000"/>
            <a:ext cx="944165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îṡļîďé"/>
          <p:cNvCxnSpPr/>
          <p:nvPr/>
        </p:nvCxnSpPr>
        <p:spPr>
          <a:xfrm flipH="1">
            <a:off x="6459756" y="6858000"/>
            <a:ext cx="944165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í$liďè"/>
          <p:cNvCxnSpPr/>
          <p:nvPr/>
        </p:nvCxnSpPr>
        <p:spPr>
          <a:xfrm flipH="1">
            <a:off x="9168200" y="6858000"/>
            <a:ext cx="944165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íSḷîḍé"/>
          <p:cNvSpPr txBox="1"/>
          <p:nvPr/>
        </p:nvSpPr>
        <p:spPr>
          <a:xfrm>
            <a:off x="3680766" y="4091044"/>
            <a:ext cx="998991" cy="8402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5400" b="0" dirty="0">
              <a:solidFill>
                <a:srgbClr val="00BE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íśḷide"/>
          <p:cNvSpPr txBox="1"/>
          <p:nvPr/>
        </p:nvSpPr>
        <p:spPr>
          <a:xfrm>
            <a:off x="6312699" y="4091044"/>
            <a:ext cx="998991" cy="8402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5400" b="0" dirty="0">
              <a:solidFill>
                <a:srgbClr val="00BE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íŝľïḑé"/>
          <p:cNvSpPr txBox="1"/>
          <p:nvPr/>
        </p:nvSpPr>
        <p:spPr>
          <a:xfrm>
            <a:off x="9031066" y="4091044"/>
            <a:ext cx="998991" cy="8402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54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5400" b="0" dirty="0">
              <a:solidFill>
                <a:srgbClr val="00BE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îṩḷídé"/>
          <p:cNvSpPr txBox="1"/>
          <p:nvPr/>
        </p:nvSpPr>
        <p:spPr>
          <a:xfrm>
            <a:off x="8898575" y="5042073"/>
            <a:ext cx="1263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lvl="0" algn="just">
              <a:spcAft>
                <a:spcPts val="0"/>
              </a:spcAft>
            </a:pPr>
            <a:r>
              <a:rPr lang="zh-CN" altLang="en-US" sz="2000" kern="10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具体举措</a:t>
            </a:r>
            <a:endParaRPr lang="zh-CN" altLang="en-US" sz="2000" kern="100" dirty="0">
              <a:solidFill>
                <a:srgbClr val="00BE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2" name="îṩḷídé"/>
          <p:cNvSpPr txBox="1"/>
          <p:nvPr/>
        </p:nvSpPr>
        <p:spPr>
          <a:xfrm>
            <a:off x="5940623" y="5042073"/>
            <a:ext cx="19824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kumimoji="0" sz="1200" b="1" i="0" u="none" strike="noStrike" cap="none" spc="0" normalizeH="0" baseline="0">
                <a:ln>
                  <a:noFill/>
                </a:ln>
                <a:effectLst/>
                <a:uLnTx/>
                <a:uFillTx/>
              </a:defRPr>
            </a:lvl1pPr>
          </a:lstStyle>
          <a:p>
            <a:pPr algn="just">
              <a:spcAft>
                <a:spcPts val="0"/>
              </a:spcAft>
            </a:pPr>
            <a:r>
              <a:rPr lang="zh-CN" altLang="en-US" sz="2000" kern="10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实施</a:t>
            </a:r>
            <a:r>
              <a:rPr lang="zh-CN" altLang="zh-CN" sz="2000" kern="100" dirty="0">
                <a:solidFill>
                  <a:srgbClr val="00BE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保障与支持</a:t>
            </a:r>
            <a:endParaRPr lang="zh-CN" altLang="zh-CN" sz="2000" kern="100" dirty="0">
              <a:solidFill>
                <a:srgbClr val="00BE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 rot="10800000">
            <a:off x="2093481" y="2897309"/>
            <a:ext cx="1134209" cy="87924"/>
            <a:chOff x="8176846" y="1740876"/>
            <a:chExt cx="1134209" cy="87924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020038" y="2827137"/>
            <a:ext cx="14922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477596" y="1236828"/>
            <a:ext cx="1134209" cy="87924"/>
            <a:chOff x="8176846" y="1740876"/>
            <a:chExt cx="1134209" cy="87924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3726460" y="1178612"/>
            <a:ext cx="14922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šļî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600" y="-198408"/>
            <a:ext cx="5333400" cy="7712582"/>
          </a:xfrm>
          <a:prstGeom prst="rect">
            <a:avLst/>
          </a:prstGeom>
        </p:spPr>
      </p:pic>
      <p:sp>
        <p:nvSpPr>
          <p:cNvPr id="7" name="îsḷîḋè"/>
          <p:cNvSpPr txBox="1"/>
          <p:nvPr/>
        </p:nvSpPr>
        <p:spPr>
          <a:xfrm>
            <a:off x="656480" y="1111554"/>
            <a:ext cx="3182281" cy="284847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99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99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9900" b="0" dirty="0">
              <a:solidFill>
                <a:schemeClr val="tx2">
                  <a:alpha val="2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ï$ḻîḍê"/>
          <p:cNvSpPr>
            <a:spLocks noGrp="1"/>
          </p:cNvSpPr>
          <p:nvPr>
            <p:ph type="title"/>
          </p:nvPr>
        </p:nvSpPr>
        <p:spPr>
          <a:xfrm>
            <a:off x="772367" y="3138263"/>
            <a:ext cx="3795486" cy="53553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zh-CN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十三五回顾</a:t>
            </a:r>
            <a:b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îṩļîdê"/>
          <p:cNvSpPr>
            <a:spLocks noGrp="1"/>
          </p:cNvSpPr>
          <p:nvPr>
            <p:ph type="body" idx="1"/>
          </p:nvPr>
        </p:nvSpPr>
        <p:spPr>
          <a:xfrm>
            <a:off x="772366" y="3816910"/>
            <a:ext cx="4778273" cy="453457"/>
          </a:xfrm>
        </p:spPr>
        <p:txBody>
          <a:bodyPr wrap="square">
            <a:spAutoFit/>
          </a:bodyPr>
          <a:lstStyle/>
          <a:p>
            <a:pPr lvl="0" defTabSz="228600">
              <a:lnSpc>
                <a:spcPct val="130000"/>
              </a:lnSpc>
              <a:spcBef>
                <a:spcPts val="0"/>
              </a:spcBef>
              <a:buSzPct val="25000"/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/>
                <a:sym typeface="Roboto"/>
              </a:rPr>
              <a:t>Retrospection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"/>
              <a:sym typeface="Roboto"/>
            </a:endParaRPr>
          </a:p>
        </p:txBody>
      </p:sp>
      <p:grpSp>
        <p:nvGrpSpPr>
          <p:cNvPr id="9" name="íṣḷíḋè"/>
          <p:cNvGrpSpPr/>
          <p:nvPr/>
        </p:nvGrpSpPr>
        <p:grpSpPr>
          <a:xfrm rot="5400000" flipH="1">
            <a:off x="4957926" y="6498844"/>
            <a:ext cx="54641" cy="100521"/>
            <a:chOff x="11887013" y="3328194"/>
            <a:chExt cx="101963" cy="187578"/>
          </a:xfrm>
        </p:grpSpPr>
        <p:cxnSp>
          <p:nvCxnSpPr>
            <p:cNvPr id="10" name="ïs1ïḑé"/>
            <p:cNvCxnSpPr/>
            <p:nvPr userDrawn="1"/>
          </p:nvCxnSpPr>
          <p:spPr>
            <a:xfrm flipH="1">
              <a:off x="11887013" y="3328194"/>
              <a:ext cx="101963" cy="10196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iŝḷíḑê"/>
            <p:cNvCxnSpPr/>
            <p:nvPr userDrawn="1"/>
          </p:nvCxnSpPr>
          <p:spPr>
            <a:xfrm flipH="1" flipV="1">
              <a:off x="11887013" y="3413809"/>
              <a:ext cx="101963" cy="10196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iṧľidè"/>
          <p:cNvGrpSpPr/>
          <p:nvPr/>
        </p:nvGrpSpPr>
        <p:grpSpPr>
          <a:xfrm rot="5400000">
            <a:off x="4957926" y="6196346"/>
            <a:ext cx="54641" cy="100521"/>
            <a:chOff x="11887013" y="3328194"/>
            <a:chExt cx="101963" cy="187578"/>
          </a:xfrm>
        </p:grpSpPr>
        <p:cxnSp>
          <p:nvCxnSpPr>
            <p:cNvPr id="13" name="îśḻiḑè"/>
            <p:cNvCxnSpPr/>
            <p:nvPr userDrawn="1"/>
          </p:nvCxnSpPr>
          <p:spPr>
            <a:xfrm flipH="1">
              <a:off x="11887013" y="3328194"/>
              <a:ext cx="101963" cy="101961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íṥḻîḋê"/>
            <p:cNvCxnSpPr/>
            <p:nvPr userDrawn="1"/>
          </p:nvCxnSpPr>
          <p:spPr>
            <a:xfrm flipH="1" flipV="1">
              <a:off x="11887013" y="3413809"/>
              <a:ext cx="101963" cy="101963"/>
            </a:xfrm>
            <a:prstGeom prst="line">
              <a:avLst/>
            </a:prstGeom>
            <a:ln w="12700">
              <a:solidFill>
                <a:schemeClr val="accent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508848" y="2550834"/>
            <a:ext cx="1134209" cy="87924"/>
            <a:chOff x="8176846" y="1740876"/>
            <a:chExt cx="1134209" cy="87924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643057" y="2465768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508848" y="4045092"/>
            <a:ext cx="1134209" cy="87924"/>
            <a:chOff x="8176846" y="1740876"/>
            <a:chExt cx="1134209" cy="87924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643057" y="3960026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601" y="-198408"/>
            <a:ext cx="5333400" cy="819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600" y="-1142100"/>
            <a:ext cx="5333400" cy="8000100"/>
          </a:xfrm>
          <a:prstGeom prst="rect">
            <a:avLst/>
          </a:prstGeom>
        </p:spPr>
      </p:pic>
      <p:sp>
        <p:nvSpPr>
          <p:cNvPr id="4" name="îsḷîḋè"/>
          <p:cNvSpPr txBox="1"/>
          <p:nvPr/>
        </p:nvSpPr>
        <p:spPr>
          <a:xfrm>
            <a:off x="656480" y="1111554"/>
            <a:ext cx="3182281" cy="284847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99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99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9900" b="0" dirty="0">
              <a:solidFill>
                <a:schemeClr val="tx2">
                  <a:alpha val="2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ï$ḻîḍê"/>
          <p:cNvSpPr>
            <a:spLocks noGrp="1"/>
          </p:cNvSpPr>
          <p:nvPr>
            <p:ph type="title"/>
          </p:nvPr>
        </p:nvSpPr>
        <p:spPr>
          <a:xfrm>
            <a:off x="772366" y="3138263"/>
            <a:ext cx="5399834" cy="53553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zh-CN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外部环境分析（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PESTC</a:t>
            </a:r>
            <a:r>
              <a:rPr lang="zh-CN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br>
              <a:rPr lang="en-US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îṩļîdê"/>
          <p:cNvSpPr txBox="1"/>
          <p:nvPr/>
        </p:nvSpPr>
        <p:spPr>
          <a:xfrm>
            <a:off x="570407" y="3960026"/>
            <a:ext cx="4778273" cy="453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lnSpc>
                <a:spcPct val="130000"/>
              </a:lnSpc>
              <a:spcBef>
                <a:spcPts val="0"/>
              </a:spcBef>
              <a:buSzPct val="25000"/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/>
                <a:sym typeface="Roboto"/>
              </a:rPr>
              <a:t>Strategy Analysis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"/>
              <a:sym typeface="Roboto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16398" y="3532543"/>
            <a:ext cx="1134209" cy="87924"/>
            <a:chOff x="8176846" y="1740876"/>
            <a:chExt cx="1134209" cy="87924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250607" y="3447477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116398" y="4324100"/>
            <a:ext cx="1134209" cy="87924"/>
            <a:chOff x="8176846" y="1740876"/>
            <a:chExt cx="1134209" cy="87924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250607" y="4239034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600" y="-1199073"/>
            <a:ext cx="5333400" cy="8191425"/>
          </a:xfrm>
          <a:prstGeom prst="rect">
            <a:avLst/>
          </a:prstGeom>
        </p:spPr>
      </p:pic>
      <p:sp>
        <p:nvSpPr>
          <p:cNvPr id="4" name="îsḷîḋè"/>
          <p:cNvSpPr txBox="1"/>
          <p:nvPr/>
        </p:nvSpPr>
        <p:spPr>
          <a:xfrm>
            <a:off x="656480" y="1111554"/>
            <a:ext cx="3182281" cy="284847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99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99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9900" b="0" dirty="0">
              <a:solidFill>
                <a:schemeClr val="tx2">
                  <a:alpha val="2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ï$ḻîḍê"/>
          <p:cNvSpPr>
            <a:spLocks noGrp="1"/>
          </p:cNvSpPr>
          <p:nvPr>
            <p:ph type="title"/>
          </p:nvPr>
        </p:nvSpPr>
        <p:spPr>
          <a:xfrm>
            <a:off x="772366" y="3138263"/>
            <a:ext cx="5399834" cy="53553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标杆院校分析</a:t>
            </a:r>
            <a:br>
              <a:rPr lang="en-US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</a:b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îṩļîdê"/>
          <p:cNvSpPr txBox="1"/>
          <p:nvPr/>
        </p:nvSpPr>
        <p:spPr>
          <a:xfrm>
            <a:off x="570407" y="3960026"/>
            <a:ext cx="4778273" cy="453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lnSpc>
                <a:spcPct val="130000"/>
              </a:lnSpc>
              <a:spcBef>
                <a:spcPts val="0"/>
              </a:spcBef>
              <a:buSzPct val="25000"/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/>
                <a:sym typeface="Roboto"/>
              </a:rPr>
              <a:t>Example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"/>
              <a:sym typeface="Roboto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939918" y="2930397"/>
            <a:ext cx="1134209" cy="87924"/>
            <a:chOff x="8176846" y="1740876"/>
            <a:chExt cx="1134209" cy="8792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074127" y="2845331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939918" y="4093792"/>
            <a:ext cx="1134209" cy="87924"/>
            <a:chOff x="8176846" y="1740876"/>
            <a:chExt cx="1134209" cy="8792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074127" y="4008726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600" y="-155277"/>
            <a:ext cx="5333400" cy="7998407"/>
          </a:xfrm>
          <a:prstGeom prst="rect">
            <a:avLst/>
          </a:prstGeom>
        </p:spPr>
      </p:pic>
      <p:sp>
        <p:nvSpPr>
          <p:cNvPr id="4" name="îsḷîḋè"/>
          <p:cNvSpPr txBox="1"/>
          <p:nvPr/>
        </p:nvSpPr>
        <p:spPr>
          <a:xfrm>
            <a:off x="656480" y="1111554"/>
            <a:ext cx="3182281" cy="284847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99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99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9900" b="0" dirty="0">
              <a:solidFill>
                <a:schemeClr val="tx2">
                  <a:alpha val="2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ï$ḻîḍê"/>
          <p:cNvSpPr>
            <a:spLocks noGrp="1"/>
          </p:cNvSpPr>
          <p:nvPr>
            <p:ph type="title"/>
          </p:nvPr>
        </p:nvSpPr>
        <p:spPr>
          <a:xfrm>
            <a:off x="772366" y="3138263"/>
            <a:ext cx="5399834" cy="53553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十四五文化发展思路</a:t>
            </a:r>
            <a:b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îṩļîdê"/>
          <p:cNvSpPr txBox="1"/>
          <p:nvPr/>
        </p:nvSpPr>
        <p:spPr>
          <a:xfrm>
            <a:off x="570407" y="3960026"/>
            <a:ext cx="4778273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lnSpc>
                <a:spcPct val="130000"/>
              </a:lnSpc>
              <a:spcBef>
                <a:spcPts val="0"/>
              </a:spcBef>
              <a:buSzPct val="25000"/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/>
                <a:sym typeface="Roboto"/>
              </a:rPr>
              <a:t>Exploration and Reconstruction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"/>
              <a:sym typeface="Roboto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86726" y="3446316"/>
            <a:ext cx="1134209" cy="87924"/>
            <a:chOff x="8176846" y="1740876"/>
            <a:chExt cx="1134209" cy="87924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320935" y="3361250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10090" y="4537535"/>
            <a:ext cx="1134209" cy="87924"/>
            <a:chOff x="8176846" y="1740876"/>
            <a:chExt cx="1134209" cy="87924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644299" y="4452469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039" y="-351062"/>
            <a:ext cx="5285961" cy="7928942"/>
          </a:xfrm>
          <a:prstGeom prst="rect">
            <a:avLst/>
          </a:prstGeom>
        </p:spPr>
      </p:pic>
      <p:sp>
        <p:nvSpPr>
          <p:cNvPr id="5" name="îsḷîḋè"/>
          <p:cNvSpPr txBox="1"/>
          <p:nvPr/>
        </p:nvSpPr>
        <p:spPr>
          <a:xfrm>
            <a:off x="656480" y="1111554"/>
            <a:ext cx="3182281" cy="284847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99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99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9900" b="0" dirty="0">
              <a:solidFill>
                <a:schemeClr val="tx2">
                  <a:alpha val="2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ï$ḻîḍê"/>
          <p:cNvSpPr>
            <a:spLocks noGrp="1"/>
          </p:cNvSpPr>
          <p:nvPr>
            <p:ph type="title"/>
          </p:nvPr>
        </p:nvSpPr>
        <p:spPr>
          <a:xfrm>
            <a:off x="772366" y="3138263"/>
            <a:ext cx="5399834" cy="53553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实施保障与支持</a:t>
            </a:r>
            <a:br>
              <a:rPr lang="en-US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îṩļîdê"/>
          <p:cNvSpPr txBox="1"/>
          <p:nvPr/>
        </p:nvSpPr>
        <p:spPr>
          <a:xfrm>
            <a:off x="570407" y="3960026"/>
            <a:ext cx="4778273" cy="453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lnSpc>
                <a:spcPct val="130000"/>
              </a:lnSpc>
              <a:spcBef>
                <a:spcPts val="0"/>
              </a:spcBef>
              <a:buSzPct val="25000"/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/>
                <a:sym typeface="Roboto"/>
              </a:rPr>
              <a:t>Support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"/>
              <a:sym typeface="Roboto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81826" y="3052178"/>
            <a:ext cx="1134209" cy="87924"/>
            <a:chOff x="8176846" y="1740876"/>
            <a:chExt cx="1134209" cy="8792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716035" y="2967112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01730" y="4163517"/>
            <a:ext cx="1134209" cy="87924"/>
            <a:chOff x="8176846" y="1740876"/>
            <a:chExt cx="1134209" cy="8792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135939" y="4078451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600" y="-1142100"/>
            <a:ext cx="5333400" cy="8000100"/>
          </a:xfrm>
          <a:prstGeom prst="rect">
            <a:avLst/>
          </a:prstGeom>
        </p:spPr>
      </p:pic>
      <p:sp>
        <p:nvSpPr>
          <p:cNvPr id="5" name="îsḷîḋè"/>
          <p:cNvSpPr txBox="1"/>
          <p:nvPr/>
        </p:nvSpPr>
        <p:spPr>
          <a:xfrm>
            <a:off x="656480" y="1111554"/>
            <a:ext cx="3182281" cy="2848472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99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1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9900" b="0" dirty="0">
                <a:solidFill>
                  <a:schemeClr val="tx2">
                    <a:alpha val="2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9900" b="0" dirty="0">
              <a:solidFill>
                <a:schemeClr val="tx2">
                  <a:alpha val="2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ï$ḻîḍê"/>
          <p:cNvSpPr>
            <a:spLocks noGrp="1"/>
          </p:cNvSpPr>
          <p:nvPr>
            <p:ph type="title"/>
          </p:nvPr>
        </p:nvSpPr>
        <p:spPr>
          <a:xfrm>
            <a:off x="772366" y="3138263"/>
            <a:ext cx="5399834" cy="535531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具体举措</a:t>
            </a:r>
            <a:b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îṩļîdê"/>
          <p:cNvSpPr txBox="1"/>
          <p:nvPr/>
        </p:nvSpPr>
        <p:spPr>
          <a:xfrm>
            <a:off x="544384" y="3924601"/>
            <a:ext cx="4778273" cy="4534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lnSpc>
                <a:spcPct val="130000"/>
              </a:lnSpc>
              <a:spcBef>
                <a:spcPts val="0"/>
              </a:spcBef>
              <a:buSzPct val="25000"/>
              <a:defRPr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/>
                <a:sym typeface="Roboto"/>
              </a:rPr>
              <a:t>Program of Action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"/>
              <a:sym typeface="Roboto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5"/>
          <a:stretch>
            <a:fillRect/>
          </a:stretch>
        </p:blipFill>
        <p:spPr>
          <a:xfrm>
            <a:off x="6806553" y="-1725282"/>
            <a:ext cx="5437494" cy="87471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1507" y="6378976"/>
            <a:ext cx="1703311" cy="30777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章节过页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16398" y="2930397"/>
            <a:ext cx="1134209" cy="87924"/>
            <a:chOff x="8176846" y="1740876"/>
            <a:chExt cx="1134209" cy="87924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250607" y="2845331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16398" y="4093792"/>
            <a:ext cx="1134209" cy="87924"/>
            <a:chOff x="8176846" y="1740876"/>
            <a:chExt cx="1134209" cy="8792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8238394" y="1774235"/>
              <a:ext cx="107266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8176846" y="1740876"/>
              <a:ext cx="87924" cy="8792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250607" y="4008726"/>
            <a:ext cx="26079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文标题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体：微软雅黑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ISLIDE.TEMPLATE" val="https://www.islide.cc;"/>
</p:tagLst>
</file>

<file path=ppt/tags/tag2.xml><?xml version="1.0" encoding="utf-8"?>
<p:tagLst xmlns:p="http://schemas.openxmlformats.org/presentationml/2006/main">
  <p:tag name="ISLIDE.PICTURE" val="#223911;#236778;#223720;"/>
  <p:tag name="ISLIDE.TEMPLATE" val="https://www.islide.cc;"/>
</p:tagLst>
</file>

<file path=ppt/tags/tag3.xml><?xml version="1.0" encoding="utf-8"?>
<p:tagLst xmlns:p="http://schemas.openxmlformats.org/presentationml/2006/main">
  <p:tag name="ISLIDE.TEMPLATE" val="https://www.islide.cc;"/>
</p:tagLst>
</file>

<file path=ppt/tags/tag4.xml><?xml version="1.0" encoding="utf-8"?>
<p:tagLst xmlns:p="http://schemas.openxmlformats.org/presentationml/2006/main">
  <p:tag name="ISLIDE.DIAGRAM" val="#844269;"/>
</p:tagLst>
</file>

<file path=ppt/tags/tag5.xml><?xml version="1.0" encoding="utf-8"?>
<p:tagLst xmlns:p="http://schemas.openxmlformats.org/presentationml/2006/main">
  <p:tag name="ISPRING_PRESENTATION_TITLE" val="PowerPoint 演示文稿"/>
  <p:tag name="ISLIDE.GUIDESSETTING" val="{&quot;Id&quot;:&quot;414f2483-53f2-435f-8ff2-75d137e4e42c&quot;,&quot;Name&quot;:null,&quot;Kind&quot;:&quot;Custom&quot;,&quot;OldGuidesSetting&quot;:{&quot;HeaderHeight&quot;:0.0,&quot;FooterHeight&quot;:0.0,&quot;SideMargin&quot;:0.0,&quot;TopMargin&quot;:0.0,&quot;BottomMargin&quot;:0.0,&quot;IntervalMargin&quot;:0.0}}"/>
  <p:tag name="COMMONDATA" val="eyJoZGlkIjoiZDc1MDEwODkwNzMxZDZkNGU5NTNkYmYzODdiYzYyNWIifQ=="/>
</p:tagLst>
</file>

<file path=ppt/theme/theme1.xml><?xml version="1.0" encoding="utf-8"?>
<a:theme xmlns:a="http://schemas.openxmlformats.org/drawingml/2006/main" name="1_Office 主题​​">
  <a:themeElements>
    <a:clrScheme name="自定义 4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BEAF"/>
      </a:accent1>
      <a:accent2>
        <a:srgbClr val="66C2C2"/>
      </a:accent2>
      <a:accent3>
        <a:srgbClr val="00CC00"/>
      </a:accent3>
      <a:accent4>
        <a:srgbClr val="FFBD00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1_Colored Them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A1A1"/>
      </a:accent1>
      <a:accent2>
        <a:srgbClr val="66C2C2"/>
      </a:accent2>
      <a:accent3>
        <a:srgbClr val="00CC00"/>
      </a:accent3>
      <a:accent4>
        <a:srgbClr val="FFBD00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olored Them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A1A1"/>
      </a:accent1>
      <a:accent2>
        <a:srgbClr val="66C2C2"/>
      </a:accent2>
      <a:accent3>
        <a:srgbClr val="00CC00"/>
      </a:accent3>
      <a:accent4>
        <a:srgbClr val="FFBD00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Arial">
      <a:majorFont>
        <a:latin typeface="Arial"/>
        <a:ea typeface=""/>
        <a:cs typeface="FontAwesome"/>
      </a:majorFont>
      <a:minorFont>
        <a:latin typeface="Arial"/>
        <a:ea typeface=""/>
        <a:cs typeface="FontAwesom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C000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A1A1"/>
      </a:accent1>
      <a:accent2>
        <a:srgbClr val="66C2C2"/>
      </a:accent2>
      <a:accent3>
        <a:srgbClr val="00CC00"/>
      </a:accent3>
      <a:accent4>
        <a:srgbClr val="FFBD00"/>
      </a:accent4>
      <a:accent5>
        <a:srgbClr val="A5A5A5"/>
      </a:accent5>
      <a:accent6>
        <a:srgbClr val="C9C9C9"/>
      </a:accent6>
      <a:hlink>
        <a:srgbClr val="4472C4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>
        <a:normAutofit fontScale="47500" lnSpcReduction="20000"/>
      </a:bodyPr>
      <a:lstStyle>
        <a:defPPr marL="0" indent="0">
          <a:buFont typeface="Arial" panose="020B0604020202020204" pitchFamily="34" charset="0"/>
          <a:buNone/>
          <a:defRPr sz="14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1A1"/>
    </a:accent1>
    <a:accent2>
      <a:srgbClr val="66C2C2"/>
    </a:accent2>
    <a:accent3>
      <a:srgbClr val="00CC00"/>
    </a:accent3>
    <a:accent4>
      <a:srgbClr val="FFBD0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00A1A1"/>
    </a:accent1>
    <a:accent2>
      <a:srgbClr val="66C2C2"/>
    </a:accent2>
    <a:accent3>
      <a:srgbClr val="00CC00"/>
    </a:accent3>
    <a:accent4>
      <a:srgbClr val="FFBD00"/>
    </a:accent4>
    <a:accent5>
      <a:srgbClr val="A5A5A5"/>
    </a:accent5>
    <a:accent6>
      <a:srgbClr val="C9C9C9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977</Words>
  <Application>WPS 演示</Application>
  <PresentationFormat>宽屏</PresentationFormat>
  <Paragraphs>213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食物</vt:lpstr>
      <vt:lpstr>Times New Roman</vt:lpstr>
      <vt:lpstr>Roboto</vt:lpstr>
      <vt:lpstr>等线</vt:lpstr>
      <vt:lpstr>Arial Unicode MS</vt:lpstr>
      <vt:lpstr>等线 Light</vt:lpstr>
      <vt:lpstr>FontAwesome</vt:lpstr>
      <vt:lpstr>A bite</vt:lpstr>
      <vt:lpstr>Calibri</vt:lpstr>
      <vt:lpstr>1_Office 主题​​</vt:lpstr>
      <vt:lpstr>2_Custom Design</vt:lpstr>
      <vt:lpstr>1_Custom Design</vt:lpstr>
      <vt:lpstr>3_Office 主题​​</vt:lpstr>
      <vt:lpstr>PowerPoint 演示文稿</vt:lpstr>
      <vt:lpstr>西安欧亚学院 PPT模板</vt:lpstr>
      <vt:lpstr>PowerPoint 演示文稿</vt:lpstr>
      <vt:lpstr>十三五回顾 01.</vt:lpstr>
      <vt:lpstr>外部环境分析（PESTC） 02.</vt:lpstr>
      <vt:lpstr>标杆院校分析 03.</vt:lpstr>
      <vt:lpstr>十四五文化发展思路 04.</vt:lpstr>
      <vt:lpstr>实施保障与支持 05.</vt:lpstr>
      <vt:lpstr>具体举措 06.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丛琳Lynn</cp:lastModifiedBy>
  <cp:revision>679</cp:revision>
  <dcterms:created xsi:type="dcterms:W3CDTF">2017-12-11T08:38:00Z</dcterms:created>
  <dcterms:modified xsi:type="dcterms:W3CDTF">2022-07-12T02:28:06Z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2052-11.1.0.11830</vt:lpwstr>
  </property>
  <property fmtid="{D5CDD505-2E9C-101B-9397-08002B2CF9AE}" pid="3" name="ICV">
    <vt:lpwstr>B727178E0C0645EEAC08F4F4C7C48CD9</vt:lpwstr>
  </property>
</Properties>
</file>